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512000" cy="1828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1016"/>
  </p:normalViewPr>
  <p:slideViewPr>
    <p:cSldViewPr snapToGrid="0">
      <p:cViewPr varScale="1">
        <p:scale>
          <a:sx n="37" d="100"/>
          <a:sy n="37" d="100"/>
        </p:scale>
        <p:origin x="1048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ŠABLÓNA POSTERU PRE AUTOROV</a:t>
            </a:r>
          </a:p>
          <a:p>
            <a:r>
              <a:rPr dirty="0"/>
              <a:t>Nahraďte </a:t>
            </a:r>
            <a:r>
              <a:rPr dirty="0" err="1"/>
              <a:t>všetky</a:t>
            </a:r>
            <a:r>
              <a:rPr dirty="0"/>
              <a:t> </a:t>
            </a:r>
            <a:r>
              <a:rPr dirty="0" err="1"/>
              <a:t>texty</a:t>
            </a:r>
            <a:r>
              <a:rPr dirty="0"/>
              <a:t> v </a:t>
            </a:r>
            <a:r>
              <a:rPr dirty="0" err="1"/>
              <a:t>hranatých</a:t>
            </a:r>
            <a:r>
              <a:rPr dirty="0"/>
              <a:t> </a:t>
            </a:r>
            <a:r>
              <a:rPr dirty="0" err="1"/>
              <a:t>zátvorkách</a:t>
            </a:r>
            <a:r>
              <a:rPr dirty="0"/>
              <a:t> </a:t>
            </a:r>
            <a:r>
              <a:rPr dirty="0" err="1"/>
              <a:t>vlastným</a:t>
            </a:r>
            <a:r>
              <a:rPr dirty="0"/>
              <a:t> </a:t>
            </a:r>
            <a:r>
              <a:rPr dirty="0" err="1"/>
              <a:t>obsahom</a:t>
            </a:r>
            <a:r>
              <a:rPr dirty="0"/>
              <a:t>. </a:t>
            </a:r>
            <a:r>
              <a:rPr dirty="0" err="1"/>
              <a:t>Zachovajte</a:t>
            </a:r>
            <a:r>
              <a:rPr dirty="0"/>
              <a:t> </a:t>
            </a:r>
            <a:r>
              <a:rPr dirty="0" err="1"/>
              <a:t>písmo</a:t>
            </a:r>
            <a:r>
              <a:rPr dirty="0"/>
              <a:t> Segoe UI. </a:t>
            </a:r>
            <a:r>
              <a:rPr dirty="0" err="1"/>
              <a:t>Svetlé</a:t>
            </a:r>
            <a:r>
              <a:rPr dirty="0"/>
              <a:t> </a:t>
            </a:r>
            <a:r>
              <a:rPr dirty="0" err="1"/>
              <a:t>výplne</a:t>
            </a:r>
            <a:r>
              <a:rPr dirty="0"/>
              <a:t> </a:t>
            </a:r>
            <a:r>
              <a:rPr dirty="0" err="1"/>
              <a:t>polí</a:t>
            </a:r>
            <a:r>
              <a:rPr dirty="0"/>
              <a:t> </a:t>
            </a:r>
            <a:r>
              <a:rPr dirty="0" err="1"/>
              <a:t>možno</a:t>
            </a:r>
            <a:r>
              <a:rPr dirty="0"/>
              <a:t> po </a:t>
            </a:r>
            <a:r>
              <a:rPr dirty="0" err="1"/>
              <a:t>doplnení</a:t>
            </a:r>
            <a:r>
              <a:rPr dirty="0"/>
              <a:t> </a:t>
            </a:r>
            <a:r>
              <a:rPr dirty="0" err="1"/>
              <a:t>odstrániť</a:t>
            </a:r>
            <a:r>
              <a:rPr dirty="0"/>
              <a:t>. Pri </a:t>
            </a:r>
            <a:r>
              <a:rPr dirty="0" err="1"/>
              <a:t>vložení</a:t>
            </a:r>
            <a:r>
              <a:rPr dirty="0"/>
              <a:t> </a:t>
            </a:r>
            <a:r>
              <a:rPr dirty="0" err="1"/>
              <a:t>grafu</a:t>
            </a:r>
            <a:r>
              <a:rPr dirty="0"/>
              <a:t> </a:t>
            </a:r>
            <a:r>
              <a:rPr dirty="0" err="1"/>
              <a:t>vymažte</a:t>
            </a:r>
            <a:r>
              <a:rPr dirty="0"/>
              <a:t> </a:t>
            </a:r>
            <a:r>
              <a:rPr dirty="0" err="1"/>
              <a:t>príslušné</a:t>
            </a:r>
            <a:r>
              <a:rPr dirty="0"/>
              <a:t> </a:t>
            </a:r>
            <a:r>
              <a:rPr dirty="0" err="1"/>
              <a:t>zástupné</a:t>
            </a:r>
            <a:r>
              <a:rPr dirty="0"/>
              <a:t> </a:t>
            </a:r>
            <a:r>
              <a:rPr dirty="0" err="1"/>
              <a:t>textové</a:t>
            </a:r>
            <a:r>
              <a:rPr dirty="0"/>
              <a:t> pole. </a:t>
            </a:r>
            <a:r>
              <a:rPr dirty="0" err="1"/>
              <a:t>Názvy</a:t>
            </a:r>
            <a:r>
              <a:rPr dirty="0"/>
              <a:t> </a:t>
            </a:r>
            <a:r>
              <a:rPr dirty="0" err="1"/>
              <a:t>sekcií</a:t>
            </a:r>
            <a:r>
              <a:rPr dirty="0"/>
              <a:t> </a:t>
            </a:r>
            <a:r>
              <a:rPr dirty="0" err="1"/>
              <a:t>možno</a:t>
            </a:r>
            <a:r>
              <a:rPr dirty="0"/>
              <a:t> </a:t>
            </a:r>
            <a:r>
              <a:rPr dirty="0" err="1"/>
              <a:t>prispôsobiť</a:t>
            </a:r>
            <a:r>
              <a:rPr dirty="0"/>
              <a:t> </a:t>
            </a:r>
            <a:r>
              <a:rPr dirty="0" err="1"/>
              <a:t>charakteru</a:t>
            </a:r>
            <a:r>
              <a:rPr dirty="0"/>
              <a:t> </a:t>
            </a:r>
            <a:r>
              <a:rPr dirty="0" err="1"/>
              <a:t>príspevku</a:t>
            </a:r>
            <a:r>
              <a:rPr dirty="0"/>
              <a:t>. </a:t>
            </a:r>
            <a:r>
              <a:rPr dirty="0" err="1"/>
              <a:t>Nepotrebné</a:t>
            </a:r>
            <a:r>
              <a:rPr dirty="0"/>
              <a:t> </a:t>
            </a:r>
            <a:r>
              <a:rPr dirty="0" err="1"/>
              <a:t>voliteľné</a:t>
            </a:r>
            <a:r>
              <a:rPr dirty="0"/>
              <a:t> </a:t>
            </a:r>
            <a:r>
              <a:rPr dirty="0" err="1"/>
              <a:t>polia</a:t>
            </a:r>
            <a:r>
              <a:rPr dirty="0"/>
              <a:t> </a:t>
            </a:r>
            <a:r>
              <a:rPr dirty="0" err="1"/>
              <a:t>odstráňte</a:t>
            </a:r>
            <a:r>
              <a:rPr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8B70CB7-C766-43D0-9DFD-4F6789582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0" y="6908800"/>
            <a:ext cx="26009600" cy="2641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2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9021E5EC-D0F6-401D-9B38-282C984AE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6800" y="10058400"/>
            <a:ext cx="22758400" cy="203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56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CF18D654-1657-411B-8003-20FA0A913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0" y="7620000"/>
            <a:ext cx="26009600" cy="304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350D219-29D3-4EE9-8296-3F14995B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422400"/>
            <a:ext cx="28854400" cy="2235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8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E62EB9A3-9E6B-466F-A48E-50E2999C0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0" y="5080000"/>
            <a:ext cx="28854400" cy="11379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60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96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1pPr>
            <a:lvl2pPr marL="14224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2pPr>
            <a:lvl3pPr marL="22352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3pPr>
            <a:lvl4pPr marL="30480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4pPr>
            <a:lvl5pPr marL="38608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5pPr>
            <a:lvl6pPr marL="46736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6pPr>
            <a:lvl7pPr marL="54864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7pPr>
            <a:lvl8pPr marL="62992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8pPr>
            <a:lvl9pPr marL="71120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3581379C-07FC-4248-99AE-B9D2F9EE5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422400"/>
            <a:ext cx="28854400" cy="2235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8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2E55E99-9D74-497D-8507-3D2C5B028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0" y="5080000"/>
            <a:ext cx="13411200" cy="11379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56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96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1pPr>
            <a:lvl2pPr marL="14224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2pPr>
            <a:lvl3pPr marL="22352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3pPr>
            <a:lvl4pPr marL="30480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4pPr>
            <a:lvl5pPr marL="38608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5pPr>
            <a:lvl6pPr marL="46736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6pPr>
            <a:lvl7pPr marL="54864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7pPr>
            <a:lvl8pPr marL="62992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8pPr>
            <a:lvl9pPr marL="71120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A2E28CCF-8306-464A-870C-A2F2DF3AE91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272000" y="5080000"/>
            <a:ext cx="13411200" cy="11379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56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96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1pPr>
            <a:lvl2pPr marL="14224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2pPr>
            <a:lvl3pPr marL="22352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3pPr>
            <a:lvl4pPr marL="30480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4pPr>
            <a:lvl5pPr marL="38608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5pPr>
            <a:lvl6pPr marL="46736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6pPr>
            <a:lvl7pPr marL="54864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7pPr>
            <a:lvl8pPr marL="62992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8pPr>
            <a:lvl9pPr marL="71120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7421A9E-1788-4225-9B71-B49E9C723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422400"/>
            <a:ext cx="28854400" cy="2235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8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C7C98BD2-508F-4EC1-858F-7BA06AC54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0" y="5080000"/>
            <a:ext cx="13411200" cy="11379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60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6096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1pPr>
            <a:lvl2pPr marL="14224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2pPr>
            <a:lvl3pPr marL="22352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3pPr>
            <a:lvl4pPr marL="30480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4pPr>
            <a:lvl5pPr marL="38608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5pPr>
            <a:lvl6pPr marL="46736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6pPr>
            <a:lvl7pPr marL="54864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7pPr>
            <a:lvl8pPr marL="62992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8pPr>
            <a:lvl9pPr marL="7112000" indent="-609600">
              <a:lnSpc>
                <a:spcPct val="110000"/>
              </a:lnSpc>
              <a:spcBef>
                <a:spcPts val="0"/>
              </a:spcBef>
              <a:spcAft>
                <a:spcPts val="3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lavička konferencie">
            <a:extLst>
              <a:ext uri="{FF2B5EF4-FFF2-40B4-BE49-F238E27FC236}">
                <a16:creationId xmlns:a16="http://schemas.microsoft.com/office/drawing/2014/main" id="{B5739814-412F-415E-A2FC-D356DF95EA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2512000" cy="1381125"/>
          </a:xfrm>
          <a:prstGeom prst="rect">
            <a:avLst/>
          </a:prstGeom>
          <a:solidFill>
            <a:srgbClr val="820837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>
            <a:endParaRPr/>
          </a:p>
        </p:txBody>
      </p:sp>
      <p:sp>
        <p:nvSpPr>
          <p:cNvPr id="2" name="Konferencia">
            <a:extLst>
              <a:ext uri="{FF2B5EF4-FFF2-40B4-BE49-F238E27FC236}">
                <a16:creationId xmlns:a16="http://schemas.microsoft.com/office/drawing/2014/main" id="{DF4F9AF4-4698-458D-9A86-C475A9738C80}"/>
              </a:ext>
            </a:extLst>
          </p:cNvPr>
          <p:cNvSpPr>
            <a:spLocks noGrp="1"/>
          </p:cNvSpPr>
          <p:nvPr/>
        </p:nvSpPr>
        <p:spPr>
          <a:xfrm>
            <a:off x="1381125" y="304800"/>
            <a:ext cx="23336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6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SKALICKÉ DNI POMÁHAJÚCICH PROFESIÍ</a:t>
            </a:r>
          </a:p>
        </p:txBody>
      </p:sp>
      <p:sp>
        <p:nvSpPr>
          <p:cNvPr id="3" name="Termín">
            <a:extLst>
              <a:ext uri="{FF2B5EF4-FFF2-40B4-BE49-F238E27FC236}">
                <a16:creationId xmlns:a16="http://schemas.microsoft.com/office/drawing/2014/main" id="{F4ECCE64-451D-4F81-A2EE-C97D5127128E}"/>
              </a:ext>
            </a:extLst>
          </p:cNvPr>
          <p:cNvSpPr>
            <a:spLocks noGrp="1"/>
          </p:cNvSpPr>
          <p:nvPr/>
        </p:nvSpPr>
        <p:spPr>
          <a:xfrm>
            <a:off x="25050750" y="419100"/>
            <a:ext cx="609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292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292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92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2. – 3. decembra 2026</a:t>
            </a:r>
          </a:p>
        </p:txBody>
      </p:sp>
      <p:sp>
        <p:nvSpPr>
          <p:cNvPr id="4" name="Téma konferencie">
            <a:extLst>
              <a:ext uri="{FF2B5EF4-FFF2-40B4-BE49-F238E27FC236}">
                <a16:creationId xmlns:a16="http://schemas.microsoft.com/office/drawing/2014/main" id="{0F7093EB-3245-4492-8543-9C115FB3F5D2}"/>
              </a:ext>
            </a:extLst>
          </p:cNvPr>
          <p:cNvSpPr>
            <a:spLocks noGrp="1"/>
          </p:cNvSpPr>
          <p:nvPr/>
        </p:nvSpPr>
        <p:spPr>
          <a:xfrm>
            <a:off x="1381125" y="952500"/>
            <a:ext cx="28098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Človek v centre zdravia, sociálnej podpory a vzdelávania</a:t>
            </a:r>
          </a:p>
        </p:txBody>
      </p:sp>
      <p:sp>
        <p:nvSpPr>
          <p:cNvPr id="5" name="Názov príspevku">
            <a:extLst>
              <a:ext uri="{FF2B5EF4-FFF2-40B4-BE49-F238E27FC236}">
                <a16:creationId xmlns:a16="http://schemas.microsoft.com/office/drawing/2014/main" id="{109E4A30-69D2-4841-B5A3-4795D77C61B6}"/>
              </a:ext>
            </a:extLst>
          </p:cNvPr>
          <p:cNvSpPr>
            <a:spLocks noGrp="1"/>
          </p:cNvSpPr>
          <p:nvPr/>
        </p:nvSpPr>
        <p:spPr>
          <a:xfrm>
            <a:off x="1381125" y="1771650"/>
            <a:ext cx="2962275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465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465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[DOPLŇTE NÁZOV PRÍSPEVKU]</a:t>
            </a:r>
          </a:p>
          <a:p>
            <a:pPr algn="l">
              <a:defRPr sz="465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[Prípadný podnázov alebo druhý riadok názvu]</a:t>
            </a:r>
          </a:p>
        </p:txBody>
      </p:sp>
      <p:sp>
        <p:nvSpPr>
          <p:cNvPr id="6" name="Autori a pracoviská">
            <a:extLst>
              <a:ext uri="{FF2B5EF4-FFF2-40B4-BE49-F238E27FC236}">
                <a16:creationId xmlns:a16="http://schemas.microsoft.com/office/drawing/2014/main" id="{A808C396-9E40-492C-BB99-5D608D50E7B3}"/>
              </a:ext>
            </a:extLst>
          </p:cNvPr>
          <p:cNvSpPr>
            <a:spLocks noGrp="1"/>
          </p:cNvSpPr>
          <p:nvPr/>
        </p:nvSpPr>
        <p:spPr>
          <a:xfrm>
            <a:off x="1381125" y="3476625"/>
            <a:ext cx="29527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2775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2775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[Meno a priezvisko autora¹, meno a priezvisko spoluautora²]</a:t>
            </a:r>
          </a:p>
          <a:p>
            <a:pPr algn="l">
              <a:defRPr sz="2775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[¹ Názov pracoviska, mesto, krajina; ² Názov pracoviska, mesto, krajina]</a:t>
            </a:r>
          </a:p>
        </p:txBody>
      </p:sp>
      <p:sp>
        <p:nvSpPr>
          <p:cNvPr id="7" name="ÚVOD">
            <a:extLst>
              <a:ext uri="{FF2B5EF4-FFF2-40B4-BE49-F238E27FC236}">
                <a16:creationId xmlns:a16="http://schemas.microsoft.com/office/drawing/2014/main" id="{795612EF-D184-4F03-8E00-8C2DE3297F30}"/>
              </a:ext>
            </a:extLst>
          </p:cNvPr>
          <p:cNvSpPr>
            <a:spLocks noGrp="1"/>
          </p:cNvSpPr>
          <p:nvPr/>
        </p:nvSpPr>
        <p:spPr>
          <a:xfrm>
            <a:off x="1381125" y="5095875"/>
            <a:ext cx="144303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60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ÚVOD</a:t>
            </a:r>
          </a:p>
        </p:txBody>
      </p:sp>
      <p:sp>
        <p:nvSpPr>
          <p:cNvPr id="8" name="ÚVOD čiara">
            <a:extLst>
              <a:ext uri="{FF2B5EF4-FFF2-40B4-BE49-F238E27FC236}">
                <a16:creationId xmlns:a16="http://schemas.microsoft.com/office/drawing/2014/main" id="{9EB01BE0-BC27-4D20-B758-848490DFB41F}"/>
              </a:ext>
            </a:extLst>
          </p:cNvPr>
          <p:cNvSpPr>
            <a:spLocks noGrp="1"/>
          </p:cNvSpPr>
          <p:nvPr/>
        </p:nvSpPr>
        <p:spPr>
          <a:xfrm>
            <a:off x="1381125" y="5781675"/>
            <a:ext cx="14430375" cy="19050"/>
          </a:xfrm>
          <a:prstGeom prst="rect">
            <a:avLst/>
          </a:prstGeom>
          <a:solidFill>
            <a:srgbClr val="D6BEC8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100" b="0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endParaRPr/>
          </a:p>
        </p:txBody>
      </p:sp>
      <p:sp>
        <p:nvSpPr>
          <p:cNvPr id="9" name="Doplniť úvod">
            <a:extLst>
              <a:ext uri="{FF2B5EF4-FFF2-40B4-BE49-F238E27FC236}">
                <a16:creationId xmlns:a16="http://schemas.microsoft.com/office/drawing/2014/main" id="{DC7D6BF8-BCF3-4A7E-9C4B-4BBC0C03DA46}"/>
              </a:ext>
            </a:extLst>
          </p:cNvPr>
          <p:cNvSpPr>
            <a:spLocks noGrp="1"/>
          </p:cNvSpPr>
          <p:nvPr/>
        </p:nvSpPr>
        <p:spPr>
          <a:xfrm>
            <a:off x="1381125" y="5953125"/>
            <a:ext cx="14430375" cy="2286000"/>
          </a:xfrm>
          <a:prstGeom prst="rect">
            <a:avLst/>
          </a:prstGeom>
          <a:solidFill>
            <a:srgbClr val="FBF7F8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[Doplňte stručné východiská a význam témy.]</a:t>
            </a:r>
          </a:p>
          <a:p>
            <a:endParaRPr sz="3000" b="0">
              <a:solidFill>
                <a:srgbClr val="5F5A60"/>
              </a:solidFill>
              <a:latin typeface="Segoe UI"/>
              <a:ea typeface="Segoe UI"/>
              <a:cs typeface="Segoe UI"/>
            </a:endParaRPr>
          </a:p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[Pomenujte problém alebo medzeru v poznaní, na ktorú príspevok reaguje.]</a:t>
            </a:r>
          </a:p>
        </p:txBody>
      </p:sp>
      <p:sp>
        <p:nvSpPr>
          <p:cNvPr id="10" name="CIEĽ">
            <a:extLst>
              <a:ext uri="{FF2B5EF4-FFF2-40B4-BE49-F238E27FC236}">
                <a16:creationId xmlns:a16="http://schemas.microsoft.com/office/drawing/2014/main" id="{6C454DAF-3CF6-4173-AA63-843A9EFB5364}"/>
              </a:ext>
            </a:extLst>
          </p:cNvPr>
          <p:cNvSpPr>
            <a:spLocks noGrp="1"/>
          </p:cNvSpPr>
          <p:nvPr/>
        </p:nvSpPr>
        <p:spPr>
          <a:xfrm>
            <a:off x="1381125" y="8572500"/>
            <a:ext cx="144303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60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CIEĽ</a:t>
            </a:r>
          </a:p>
        </p:txBody>
      </p:sp>
      <p:sp>
        <p:nvSpPr>
          <p:cNvPr id="11" name="CIEĽ čiara">
            <a:extLst>
              <a:ext uri="{FF2B5EF4-FFF2-40B4-BE49-F238E27FC236}">
                <a16:creationId xmlns:a16="http://schemas.microsoft.com/office/drawing/2014/main" id="{6BE0C987-C1D2-44E6-A30A-F15FC63CFF0F}"/>
              </a:ext>
            </a:extLst>
          </p:cNvPr>
          <p:cNvSpPr>
            <a:spLocks noGrp="1"/>
          </p:cNvSpPr>
          <p:nvPr/>
        </p:nvSpPr>
        <p:spPr>
          <a:xfrm>
            <a:off x="1381125" y="9258300"/>
            <a:ext cx="14430375" cy="19050"/>
          </a:xfrm>
          <a:prstGeom prst="rect">
            <a:avLst/>
          </a:prstGeom>
          <a:solidFill>
            <a:srgbClr val="D6BEC8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100" b="0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endParaRPr/>
          </a:p>
        </p:txBody>
      </p:sp>
      <p:sp>
        <p:nvSpPr>
          <p:cNvPr id="12" name="Doplniť cieľ">
            <a:extLst>
              <a:ext uri="{FF2B5EF4-FFF2-40B4-BE49-F238E27FC236}">
                <a16:creationId xmlns:a16="http://schemas.microsoft.com/office/drawing/2014/main" id="{CA13FEF8-942F-4712-841C-5891A72F78F9}"/>
              </a:ext>
            </a:extLst>
          </p:cNvPr>
          <p:cNvSpPr>
            <a:spLocks noGrp="1"/>
          </p:cNvSpPr>
          <p:nvPr/>
        </p:nvSpPr>
        <p:spPr>
          <a:xfrm>
            <a:off x="1381125" y="9429750"/>
            <a:ext cx="14430375" cy="2047875"/>
          </a:xfrm>
          <a:prstGeom prst="rect">
            <a:avLst/>
          </a:prstGeom>
          <a:solidFill>
            <a:srgbClr val="FBF7F8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[Uveďte hlavný cieľ príspevku.]</a:t>
            </a:r>
          </a:p>
          <a:p>
            <a:endParaRPr sz="3000" b="0">
              <a:solidFill>
                <a:srgbClr val="5F5A60"/>
              </a:solidFill>
              <a:latin typeface="Segoe UI"/>
              <a:ea typeface="Segoe UI"/>
              <a:cs typeface="Segoe UI"/>
            </a:endParaRPr>
          </a:p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[Doplňte výskumnú otázku alebo hypotézu, ak je relevantná.]</a:t>
            </a:r>
          </a:p>
        </p:txBody>
      </p:sp>
      <p:sp>
        <p:nvSpPr>
          <p:cNvPr id="13" name="METODIKA">
            <a:extLst>
              <a:ext uri="{FF2B5EF4-FFF2-40B4-BE49-F238E27FC236}">
                <a16:creationId xmlns:a16="http://schemas.microsoft.com/office/drawing/2014/main" id="{B7674481-E3BA-4A03-B89A-7C7EF4D28213}"/>
              </a:ext>
            </a:extLst>
          </p:cNvPr>
          <p:cNvSpPr>
            <a:spLocks noGrp="1"/>
          </p:cNvSpPr>
          <p:nvPr/>
        </p:nvSpPr>
        <p:spPr>
          <a:xfrm>
            <a:off x="1381125" y="11811000"/>
            <a:ext cx="144303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60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METODIKA</a:t>
            </a:r>
          </a:p>
        </p:txBody>
      </p:sp>
      <p:sp>
        <p:nvSpPr>
          <p:cNvPr id="14" name="METODIKA čiara">
            <a:extLst>
              <a:ext uri="{FF2B5EF4-FFF2-40B4-BE49-F238E27FC236}">
                <a16:creationId xmlns:a16="http://schemas.microsoft.com/office/drawing/2014/main" id="{7B756677-A252-4724-AF46-9241C14239DF}"/>
              </a:ext>
            </a:extLst>
          </p:cNvPr>
          <p:cNvSpPr>
            <a:spLocks noGrp="1"/>
          </p:cNvSpPr>
          <p:nvPr/>
        </p:nvSpPr>
        <p:spPr>
          <a:xfrm>
            <a:off x="1381125" y="12496800"/>
            <a:ext cx="14430375" cy="19050"/>
          </a:xfrm>
          <a:prstGeom prst="rect">
            <a:avLst/>
          </a:prstGeom>
          <a:solidFill>
            <a:srgbClr val="D6BEC8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100" b="0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endParaRPr/>
          </a:p>
        </p:txBody>
      </p:sp>
      <p:sp>
        <p:nvSpPr>
          <p:cNvPr id="15" name="Doplniť metodiku">
            <a:extLst>
              <a:ext uri="{FF2B5EF4-FFF2-40B4-BE49-F238E27FC236}">
                <a16:creationId xmlns:a16="http://schemas.microsoft.com/office/drawing/2014/main" id="{1E0A363D-DDD3-4141-88C2-1239C652F699}"/>
              </a:ext>
            </a:extLst>
          </p:cNvPr>
          <p:cNvSpPr>
            <a:spLocks noGrp="1"/>
          </p:cNvSpPr>
          <p:nvPr/>
        </p:nvSpPr>
        <p:spPr>
          <a:xfrm>
            <a:off x="1381125" y="12668250"/>
            <a:ext cx="14430375" cy="3429000"/>
          </a:xfrm>
          <a:prstGeom prst="rect">
            <a:avLst/>
          </a:prstGeom>
          <a:solidFill>
            <a:srgbClr val="FBF7F8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[Dizajn výskumu / odborný postup]</a:t>
            </a:r>
          </a:p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[Výskumný súbor, počet účastníkov a spôsob výberu]</a:t>
            </a:r>
          </a:p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[Metódy zberu údajov a použité nástroje]</a:t>
            </a:r>
          </a:p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[Spôsob analýzy údajov]</a:t>
            </a:r>
          </a:p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[Etické aspekty, ak sú relevantné]</a:t>
            </a:r>
          </a:p>
        </p:txBody>
      </p:sp>
      <p:sp>
        <p:nvSpPr>
          <p:cNvPr id="16" name="VÝSLEDKY">
            <a:extLst>
              <a:ext uri="{FF2B5EF4-FFF2-40B4-BE49-F238E27FC236}">
                <a16:creationId xmlns:a16="http://schemas.microsoft.com/office/drawing/2014/main" id="{45A58DBB-A6AB-449F-BFCC-1D0A1538D92F}"/>
              </a:ext>
            </a:extLst>
          </p:cNvPr>
          <p:cNvSpPr>
            <a:spLocks noGrp="1"/>
          </p:cNvSpPr>
          <p:nvPr/>
        </p:nvSpPr>
        <p:spPr>
          <a:xfrm>
            <a:off x="16668750" y="5095875"/>
            <a:ext cx="144303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60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VÝSLEDKY</a:t>
            </a:r>
          </a:p>
        </p:txBody>
      </p:sp>
      <p:sp>
        <p:nvSpPr>
          <p:cNvPr id="17" name="VÝSLEDKY čiara">
            <a:extLst>
              <a:ext uri="{FF2B5EF4-FFF2-40B4-BE49-F238E27FC236}">
                <a16:creationId xmlns:a16="http://schemas.microsoft.com/office/drawing/2014/main" id="{C9E49103-DF21-491E-A8CB-80430F4F4560}"/>
              </a:ext>
            </a:extLst>
          </p:cNvPr>
          <p:cNvSpPr>
            <a:spLocks noGrp="1"/>
          </p:cNvSpPr>
          <p:nvPr/>
        </p:nvSpPr>
        <p:spPr>
          <a:xfrm>
            <a:off x="16668750" y="5781675"/>
            <a:ext cx="14430375" cy="19050"/>
          </a:xfrm>
          <a:prstGeom prst="rect">
            <a:avLst/>
          </a:prstGeom>
          <a:solidFill>
            <a:srgbClr val="D6BEC8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100" b="0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endParaRPr/>
          </a:p>
        </p:txBody>
      </p:sp>
      <p:sp>
        <p:nvSpPr>
          <p:cNvPr id="18" name="Doplniť výsledky">
            <a:extLst>
              <a:ext uri="{FF2B5EF4-FFF2-40B4-BE49-F238E27FC236}">
                <a16:creationId xmlns:a16="http://schemas.microsoft.com/office/drawing/2014/main" id="{D5811F8D-9434-4D7E-A7ED-BAD3EC17A2DE}"/>
              </a:ext>
            </a:extLst>
          </p:cNvPr>
          <p:cNvSpPr>
            <a:spLocks noGrp="1"/>
          </p:cNvSpPr>
          <p:nvPr/>
        </p:nvSpPr>
        <p:spPr>
          <a:xfrm>
            <a:off x="16668750" y="5953125"/>
            <a:ext cx="14430375" cy="1743075"/>
          </a:xfrm>
          <a:prstGeom prst="rect">
            <a:avLst/>
          </a:prstGeom>
          <a:solidFill>
            <a:srgbClr val="FBF7F8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[Doplňte hlavné zistenia. Uvádzajte konkrétne výsledky, ktoré zodpovedajú cieľu príspevku.]</a:t>
            </a:r>
          </a:p>
        </p:txBody>
      </p:sp>
      <p:sp>
        <p:nvSpPr>
          <p:cNvPr id="19" name="Miesto na graf alebo tabuľku">
            <a:extLst>
              <a:ext uri="{FF2B5EF4-FFF2-40B4-BE49-F238E27FC236}">
                <a16:creationId xmlns:a16="http://schemas.microsoft.com/office/drawing/2014/main" id="{0B651EFE-7D36-402B-B7ED-2C48FC280DB4}"/>
              </a:ext>
            </a:extLst>
          </p:cNvPr>
          <p:cNvSpPr>
            <a:spLocks noGrp="1"/>
          </p:cNvSpPr>
          <p:nvPr/>
        </p:nvSpPr>
        <p:spPr>
          <a:xfrm>
            <a:off x="16668750" y="7905750"/>
            <a:ext cx="14430375" cy="3267075"/>
          </a:xfrm>
          <a:prstGeom prst="rect">
            <a:avLst/>
          </a:prstGeom>
          <a:solidFill>
            <a:srgbClr val="FBF7F8"/>
          </a:solidFill>
          <a:ln w="19050">
            <a:solidFill>
              <a:srgbClr val="CBB7BF"/>
            </a:solidFill>
            <a:prstDash val="dash"/>
          </a:ln>
        </p:spPr>
        <p:txBody>
          <a:bodyPr lIns="0" tIns="0" rIns="0" bIns="0" anchor="ctr"/>
          <a:lstStyle>
            <a:defPPr algn="ctr">
              <a:defRPr sz="2775" b="0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ctr">
              <a:defRPr sz="2775" b="0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[SEM VLOŽTE GRAF, TABUĽKU ALEBO OBRÁZOK]</a:t>
            </a:r>
          </a:p>
          <a:p>
            <a:endParaRPr sz="2775" b="0">
              <a:solidFill>
                <a:srgbClr val="820837"/>
              </a:solidFill>
              <a:latin typeface="Segoe UI"/>
              <a:ea typeface="Segoe UI"/>
              <a:cs typeface="Segoe UI"/>
            </a:endParaRPr>
          </a:p>
          <a:p>
            <a:pPr algn="ctr">
              <a:defRPr sz="2775" b="0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[Nahraďte toto pole vlastným vizuálom.]</a:t>
            </a:r>
          </a:p>
        </p:txBody>
      </p:sp>
      <p:sp>
        <p:nvSpPr>
          <p:cNvPr id="20" name="Popis vizuálu">
            <a:extLst>
              <a:ext uri="{FF2B5EF4-FFF2-40B4-BE49-F238E27FC236}">
                <a16:creationId xmlns:a16="http://schemas.microsoft.com/office/drawing/2014/main" id="{3032115A-BCA9-4B7C-80C9-071DE7690C10}"/>
              </a:ext>
            </a:extLst>
          </p:cNvPr>
          <p:cNvSpPr>
            <a:spLocks noGrp="1"/>
          </p:cNvSpPr>
          <p:nvPr/>
        </p:nvSpPr>
        <p:spPr>
          <a:xfrm>
            <a:off x="16668750" y="11334750"/>
            <a:ext cx="14430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2175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2175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[Doplňte názov, vysvetlivky a zdroj grafu / tabuľky / obrázka.]</a:t>
            </a:r>
          </a:p>
        </p:txBody>
      </p:sp>
      <p:sp>
        <p:nvSpPr>
          <p:cNvPr id="21" name="ZÁVER A PRÍNOS PRE PRAX">
            <a:extLst>
              <a:ext uri="{FF2B5EF4-FFF2-40B4-BE49-F238E27FC236}">
                <a16:creationId xmlns:a16="http://schemas.microsoft.com/office/drawing/2014/main" id="{3A787B63-1386-4E34-9DDA-B752E0EAE32D}"/>
              </a:ext>
            </a:extLst>
          </p:cNvPr>
          <p:cNvSpPr>
            <a:spLocks noGrp="1"/>
          </p:cNvSpPr>
          <p:nvPr/>
        </p:nvSpPr>
        <p:spPr>
          <a:xfrm>
            <a:off x="16668750" y="12382500"/>
            <a:ext cx="144303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600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ZÁVER A PRÍNOS PRE PRAX</a:t>
            </a:r>
          </a:p>
        </p:txBody>
      </p:sp>
      <p:sp>
        <p:nvSpPr>
          <p:cNvPr id="22" name="ZÁVER A PRÍNOS PRE PRAX čiara">
            <a:extLst>
              <a:ext uri="{FF2B5EF4-FFF2-40B4-BE49-F238E27FC236}">
                <a16:creationId xmlns:a16="http://schemas.microsoft.com/office/drawing/2014/main" id="{EEDDC282-BE64-4A1E-9EED-78E10825E2C5}"/>
              </a:ext>
            </a:extLst>
          </p:cNvPr>
          <p:cNvSpPr>
            <a:spLocks noGrp="1"/>
          </p:cNvSpPr>
          <p:nvPr/>
        </p:nvSpPr>
        <p:spPr>
          <a:xfrm>
            <a:off x="16668750" y="13068300"/>
            <a:ext cx="14430375" cy="19050"/>
          </a:xfrm>
          <a:prstGeom prst="rect">
            <a:avLst/>
          </a:prstGeom>
          <a:solidFill>
            <a:srgbClr val="D6BEC8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100" b="0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endParaRPr/>
          </a:p>
        </p:txBody>
      </p:sp>
      <p:sp>
        <p:nvSpPr>
          <p:cNvPr id="23" name="Doplniť záver">
            <a:extLst>
              <a:ext uri="{FF2B5EF4-FFF2-40B4-BE49-F238E27FC236}">
                <a16:creationId xmlns:a16="http://schemas.microsoft.com/office/drawing/2014/main" id="{7D1FEFC0-3CD1-452E-9870-2AEA37AC2D1E}"/>
              </a:ext>
            </a:extLst>
          </p:cNvPr>
          <p:cNvSpPr>
            <a:spLocks noGrp="1"/>
          </p:cNvSpPr>
          <p:nvPr/>
        </p:nvSpPr>
        <p:spPr>
          <a:xfrm>
            <a:off x="16668750" y="13239750"/>
            <a:ext cx="14430375" cy="1524000"/>
          </a:xfrm>
          <a:prstGeom prst="rect">
            <a:avLst/>
          </a:prstGeom>
          <a:solidFill>
            <a:srgbClr val="FBF7F8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[Zhrňte hlavné zistenie a jeho význam pre prax.]</a:t>
            </a:r>
          </a:p>
          <a:p>
            <a:pPr algn="l">
              <a:defRPr sz="30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[Uveďte odporúčanie a hlavné obmedzenie príspevku.]</a:t>
            </a:r>
          </a:p>
        </p:txBody>
      </p:sp>
      <p:sp>
        <p:nvSpPr>
          <p:cNvPr id="24" name="Literatúra">
            <a:extLst>
              <a:ext uri="{FF2B5EF4-FFF2-40B4-BE49-F238E27FC236}">
                <a16:creationId xmlns:a16="http://schemas.microsoft.com/office/drawing/2014/main" id="{923727B0-31B8-4E53-9755-41E5E5E0D7AC}"/>
              </a:ext>
            </a:extLst>
          </p:cNvPr>
          <p:cNvSpPr>
            <a:spLocks noGrp="1"/>
          </p:cNvSpPr>
          <p:nvPr/>
        </p:nvSpPr>
        <p:spPr>
          <a:xfrm>
            <a:off x="16668750" y="15049500"/>
            <a:ext cx="14430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2325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2325" b="1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VYBRANÁ LITERATÚRA</a:t>
            </a:r>
          </a:p>
        </p:txBody>
      </p:sp>
      <p:sp>
        <p:nvSpPr>
          <p:cNvPr id="25" name="Doplniť literatúru">
            <a:extLst>
              <a:ext uri="{FF2B5EF4-FFF2-40B4-BE49-F238E27FC236}">
                <a16:creationId xmlns:a16="http://schemas.microsoft.com/office/drawing/2014/main" id="{65A85808-E720-4CE6-977C-DA3D79FC64C7}"/>
              </a:ext>
            </a:extLst>
          </p:cNvPr>
          <p:cNvSpPr>
            <a:spLocks noGrp="1"/>
          </p:cNvSpPr>
          <p:nvPr/>
        </p:nvSpPr>
        <p:spPr>
          <a:xfrm>
            <a:off x="16668750" y="15554325"/>
            <a:ext cx="1443037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2175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2175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[Doplňte 2 – 4 kľúčové zdroje v jednotnom citačnom štýle.]</a:t>
            </a:r>
          </a:p>
        </p:txBody>
      </p:sp>
      <p:sp>
        <p:nvSpPr>
          <p:cNvPr id="26" name="Päta">
            <a:extLst>
              <a:ext uri="{FF2B5EF4-FFF2-40B4-BE49-F238E27FC236}">
                <a16:creationId xmlns:a16="http://schemas.microsoft.com/office/drawing/2014/main" id="{93B7566B-693C-4C0E-A500-B586258D1AFF}"/>
              </a:ext>
            </a:extLst>
          </p:cNvPr>
          <p:cNvSpPr>
            <a:spLocks noGrp="1"/>
          </p:cNvSpPr>
          <p:nvPr/>
        </p:nvSpPr>
        <p:spPr>
          <a:xfrm>
            <a:off x="0" y="16764000"/>
            <a:ext cx="32512000" cy="1524000"/>
          </a:xfrm>
          <a:prstGeom prst="rect">
            <a:avLst/>
          </a:prstGeom>
          <a:solidFill>
            <a:srgbClr val="F5F1F3"/>
          </a:solidFill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100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defPPr>
          </a:lstStyle>
          <a:p>
            <a:endParaRPr/>
          </a:p>
        </p:txBody>
      </p:sp>
      <p:sp>
        <p:nvSpPr>
          <p:cNvPr id="27" name="Kontakt a podpora">
            <a:extLst>
              <a:ext uri="{FF2B5EF4-FFF2-40B4-BE49-F238E27FC236}">
                <a16:creationId xmlns:a16="http://schemas.microsoft.com/office/drawing/2014/main" id="{0B32951F-BBF0-4E42-8F34-25BD1797E5CA}"/>
              </a:ext>
            </a:extLst>
          </p:cNvPr>
          <p:cNvSpPr>
            <a:spLocks noGrp="1"/>
          </p:cNvSpPr>
          <p:nvPr/>
        </p:nvSpPr>
        <p:spPr>
          <a:xfrm>
            <a:off x="1381125" y="17049750"/>
            <a:ext cx="22669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2175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2175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Kontakt: [e-mail korešpondenčného autora]</a:t>
            </a:r>
          </a:p>
          <a:p>
            <a:pPr algn="l">
              <a:defRPr sz="2175" b="0">
                <a:solidFill>
                  <a:srgbClr val="5F5A60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F5A60"/>
                </a:solidFill>
                <a:latin typeface="Segoe UI"/>
                <a:ea typeface="Segoe UI"/>
                <a:cs typeface="Segoe UI"/>
              </a:rPr>
              <a:t>Podpora / projekt: [doplňte názov a číslo projektu; inak riadok odstráňte]</a:t>
            </a:r>
          </a:p>
        </p:txBody>
      </p:sp>
      <p:sp>
        <p:nvSpPr>
          <p:cNvPr id="28" name="Web konferencie">
            <a:extLst>
              <a:ext uri="{FF2B5EF4-FFF2-40B4-BE49-F238E27FC236}">
                <a16:creationId xmlns:a16="http://schemas.microsoft.com/office/drawing/2014/main" id="{4E56DBF1-D31F-40DF-AA92-440271E6A775}"/>
              </a:ext>
            </a:extLst>
          </p:cNvPr>
          <p:cNvSpPr>
            <a:spLocks noGrp="1"/>
          </p:cNvSpPr>
          <p:nvPr/>
        </p:nvSpPr>
        <p:spPr>
          <a:xfrm>
            <a:off x="23241000" y="17240250"/>
            <a:ext cx="619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 algn="l">
              <a:defRPr sz="2250" b="0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l">
              <a:defRPr sz="2250" b="0">
                <a:solidFill>
                  <a:srgbClr val="820837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820837"/>
                </a:solidFill>
                <a:latin typeface="Segoe UI"/>
                <a:ea typeface="Segoe UI"/>
                <a:cs typeface="Segoe UI"/>
              </a:rPr>
              <a:t>vssvalzbety.sk/skalickedni</a:t>
            </a:r>
          </a:p>
        </p:txBody>
      </p:sp>
      <p:pic>
        <p:nvPicPr>
          <p:cNvPr id="29" name="Obrázok 28">
            <a:extLst>
              <a:ext uri="{FF2B5EF4-FFF2-40B4-BE49-F238E27FC236}">
                <a16:creationId xmlns:a16="http://schemas.microsoft.com/office/drawing/2014/main" id="{F268A603-0366-49EE-A9C2-DA153C137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813250" y="16954500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0644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Macintosh PowerPoint</Application>
  <DocSecurity>0</DocSecurity>
  <PresentationFormat>Vlastná</PresentationFormat>
  <Paragraphs>37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Aptos</vt:lpstr>
      <vt:lpstr>Segoe UI</vt:lpstr>
      <vt:lpstr>ChatGPT</vt:lpstr>
      <vt:lpstr>Prezentácia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GEREC Filip</cp:lastModifiedBy>
  <cp:revision>1</cp:revision>
  <dcterms:created xsi:type="dcterms:W3CDTF">2026-10-13T15:50:02Z</dcterms:created>
  <dcterms:modified xsi:type="dcterms:W3CDTF">2026-10-13T15:52:46Z</dcterms:modified>
  <cp:category/>
</cp:coreProperties>
</file>